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7" r:id="rId2"/>
    <p:sldId id="258" r:id="rId3"/>
    <p:sldId id="261" r:id="rId4"/>
    <p:sldId id="268" r:id="rId5"/>
    <p:sldId id="269" r:id="rId6"/>
    <p:sldId id="270" r:id="rId7"/>
    <p:sldId id="271" r:id="rId8"/>
    <p:sldId id="27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D3867-8017-4E1A-B224-572C0225BA48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4180A-D856-43F0-B04A-009925C01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D3867-8017-4E1A-B224-572C0225BA48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4180A-D856-43F0-B04A-009925C01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D3867-8017-4E1A-B224-572C0225BA48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4180A-D856-43F0-B04A-009925C01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D3867-8017-4E1A-B224-572C0225BA48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4180A-D856-43F0-B04A-009925C01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D3867-8017-4E1A-B224-572C0225BA48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4180A-D856-43F0-B04A-009925C01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D3867-8017-4E1A-B224-572C0225BA48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4180A-D856-43F0-B04A-009925C01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D3867-8017-4E1A-B224-572C0225BA48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4180A-D856-43F0-B04A-009925C01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D3867-8017-4E1A-B224-572C0225BA48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4180A-D856-43F0-B04A-009925C01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D3867-8017-4E1A-B224-572C0225BA48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4180A-D856-43F0-B04A-009925C01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D3867-8017-4E1A-B224-572C0225BA48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4180A-D856-43F0-B04A-009925C013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D3867-8017-4E1A-B224-572C0225BA48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6A4180A-D856-43F0-B04A-009925C013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2FD3867-8017-4E1A-B224-572C0225BA48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6A4180A-D856-43F0-B04A-009925C0131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hangingPunct="0"/>
            <a:r>
              <a:rPr lang="ru-RU" sz="4000" dirty="0" smtClean="0"/>
              <a:t>Программа деятельности педагогического коллектива по развитию инновационного потенциала</a:t>
            </a:r>
            <a:br>
              <a:rPr lang="ru-RU" sz="4000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исполнитель </a:t>
            </a:r>
            <a:r>
              <a:rPr lang="ru-RU" sz="280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Щурина</a:t>
            </a:r>
            <a: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 И.А.</a:t>
            </a:r>
            <a:b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заместитель директора по УР </a:t>
            </a:r>
            <a:b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МБОУ «Средняя общеобразовательная школа № 95</a:t>
            </a:r>
            <a:b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 с углубленным изучением отдельных предметов»</a:t>
            </a:r>
            <a:b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 Приволжского района г.Казани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omic Sans MS" pitchFamily="66" charset="0"/>
              </a:rPr>
              <a:t/>
            </a:r>
            <a:b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omic Sans MS" pitchFamily="66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1928826"/>
          </a:xfrm>
        </p:spPr>
        <p:txBody>
          <a:bodyPr>
            <a:noAutofit/>
          </a:bodyPr>
          <a:lstStyle/>
          <a:p>
            <a:pPr hangingPunct="0"/>
            <a:r>
              <a:rPr lang="ru-RU" sz="2800" b="1" dirty="0" smtClean="0"/>
              <a:t>Программа развития инновационного потенциала педагогического коллектива (ИППК) является механизмом, обеспечивающим эффективность функций управленческой деятельности. Результатами ее реализации в практике работы школы являются: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714620"/>
            <a:ext cx="8892480" cy="4143380"/>
          </a:xfrm>
        </p:spPr>
        <p:txBody>
          <a:bodyPr>
            <a:normAutofit/>
          </a:bodyPr>
          <a:lstStyle/>
          <a:p>
            <a:pPr lvl="0" hangingPunct="0"/>
            <a:r>
              <a:rPr lang="ru-RU" b="1" dirty="0" smtClean="0"/>
              <a:t>на подготовительном этапе</a:t>
            </a:r>
            <a:r>
              <a:rPr lang="ru-RU" dirty="0" smtClean="0"/>
              <a:t> – мотивационная готовность педагогического коллектива к освоению новшеств; </a:t>
            </a:r>
          </a:p>
          <a:p>
            <a:pPr lvl="0" hangingPunct="0"/>
            <a:r>
              <a:rPr lang="ru-RU" b="1" dirty="0" smtClean="0"/>
              <a:t>на организационном этапе</a:t>
            </a:r>
            <a:r>
              <a:rPr lang="ru-RU" dirty="0" smtClean="0"/>
              <a:t> – теоретическая готовность; </a:t>
            </a:r>
          </a:p>
          <a:p>
            <a:pPr lvl="0" hangingPunct="0"/>
            <a:r>
              <a:rPr lang="ru-RU" b="1" dirty="0" smtClean="0"/>
              <a:t>на практическом этапе</a:t>
            </a:r>
            <a:r>
              <a:rPr lang="ru-RU" dirty="0" smtClean="0"/>
              <a:t> – практическая готовность; </a:t>
            </a:r>
          </a:p>
          <a:p>
            <a:pPr lvl="0" hangingPunct="0"/>
            <a:r>
              <a:rPr lang="ru-RU" b="1" dirty="0" smtClean="0"/>
              <a:t>на контрольно-оценочном этапе</a:t>
            </a:r>
            <a:r>
              <a:rPr lang="ru-RU" dirty="0" smtClean="0"/>
              <a:t> – достижение согласования между желаемым и реальным уровнями ИППК.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572272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ts val="260"/>
              </a:lnSpc>
              <a:spcAft>
                <a:spcPts val="0"/>
              </a:spcAft>
            </a:pPr>
            <a:r>
              <a:rPr lang="en-US" dirty="0" smtClean="0">
                <a:latin typeface="Times New Roman"/>
                <a:ea typeface="Times New Roman"/>
                <a:cs typeface="Times New Roman"/>
              </a:rPr>
              <a:t> </a:t>
            </a:r>
            <a:endParaRPr lang="ru-RU" dirty="0" smtClean="0">
              <a:latin typeface="Calibri"/>
              <a:ea typeface="Times New Roman"/>
              <a:cs typeface="Times New Roman"/>
            </a:endParaRPr>
          </a:p>
          <a:p>
            <a:pPr lvl="0" hangingPunct="0">
              <a:buNone/>
            </a:pPr>
            <a:r>
              <a:rPr lang="en-US" b="1" dirty="0" err="1" smtClean="0"/>
              <a:t>Подготовительный</a:t>
            </a:r>
            <a:r>
              <a:rPr lang="en-US" b="1" dirty="0" smtClean="0"/>
              <a:t> </a:t>
            </a:r>
            <a:r>
              <a:rPr lang="en-US" b="1" dirty="0" err="1" smtClean="0"/>
              <a:t>этап</a:t>
            </a:r>
            <a:r>
              <a:rPr lang="en-US" b="1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pPr hangingPunct="0">
              <a:buNone/>
            </a:pPr>
            <a:r>
              <a:rPr lang="ru-RU" b="1" u="sng" dirty="0" smtClean="0"/>
              <a:t>Цель</a:t>
            </a:r>
            <a:r>
              <a:rPr lang="ru-RU" u="sng" dirty="0" smtClean="0"/>
              <a:t>:</a:t>
            </a:r>
            <a:r>
              <a:rPr lang="ru-RU" dirty="0" smtClean="0"/>
              <a:t> обеспечение мотивационной готовности педагогического коллектива к освоению новшеств.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en-US" b="1" u="sng" dirty="0" err="1" smtClean="0"/>
              <a:t>Содержание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деятельности</a:t>
            </a:r>
            <a:r>
              <a:rPr lang="en-US" b="1" u="sng" dirty="0" smtClean="0"/>
              <a:t>:</a:t>
            </a:r>
            <a:endParaRPr lang="ru-RU" b="1" dirty="0" smtClean="0"/>
          </a:p>
          <a:p>
            <a:pPr>
              <a:buNone/>
            </a:pPr>
            <a:r>
              <a:rPr lang="en-US" b="1" dirty="0" smtClean="0"/>
              <a:t> </a:t>
            </a:r>
            <a:r>
              <a:rPr lang="ru-RU" dirty="0" smtClean="0"/>
              <a:t>1.Диагностика уровня инновационного потенциала педагогического коллектива. </a:t>
            </a:r>
          </a:p>
          <a:p>
            <a:pPr>
              <a:buNone/>
            </a:pPr>
            <a:endParaRPr lang="ru-RU" dirty="0" smtClean="0"/>
          </a:p>
          <a:p>
            <a:pPr lvl="0" hangingPunct="0">
              <a:buNone/>
            </a:pPr>
            <a:r>
              <a:rPr lang="ru-RU" dirty="0" smtClean="0"/>
              <a:t>2.</a:t>
            </a:r>
            <a:r>
              <a:rPr lang="en-US" dirty="0" err="1" smtClean="0"/>
              <a:t>Создание</a:t>
            </a:r>
            <a:r>
              <a:rPr lang="en-US" dirty="0" smtClean="0"/>
              <a:t> </a:t>
            </a:r>
            <a:r>
              <a:rPr lang="en-US" dirty="0" err="1" smtClean="0"/>
              <a:t>информационного</a:t>
            </a:r>
            <a:r>
              <a:rPr lang="en-US" dirty="0" smtClean="0"/>
              <a:t> </a:t>
            </a:r>
            <a:r>
              <a:rPr lang="en-US" dirty="0" err="1" smtClean="0"/>
              <a:t>поля</a:t>
            </a:r>
            <a:r>
              <a:rPr lang="en-US" dirty="0" smtClean="0"/>
              <a:t>: 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 </a:t>
            </a:r>
            <a:r>
              <a:rPr lang="ru-RU" dirty="0" smtClean="0"/>
              <a:t>-формирование школьного банка новшеств в сфере образования; </a:t>
            </a:r>
          </a:p>
          <a:p>
            <a:pPr hangingPunct="0">
              <a:buNone/>
            </a:pPr>
            <a:r>
              <a:rPr lang="ru-RU" dirty="0" smtClean="0"/>
              <a:t>-проведение психолого-педагогических семинаров по актуальным проблемам; </a:t>
            </a:r>
          </a:p>
          <a:p>
            <a:pPr hangingPunct="0">
              <a:buNone/>
            </a:pPr>
            <a:r>
              <a:rPr lang="ru-RU" dirty="0" smtClean="0"/>
              <a:t>-обеспечение педагогов литературой; посещение теоретических семинаров.</a:t>
            </a:r>
          </a:p>
          <a:p>
            <a:pPr hangingPunct="0">
              <a:buNone/>
            </a:pPr>
            <a:endParaRPr lang="ru-RU" dirty="0" smtClean="0"/>
          </a:p>
          <a:p>
            <a:pPr lvl="0" hangingPunct="0">
              <a:buNone/>
            </a:pPr>
            <a:r>
              <a:rPr lang="ru-RU" dirty="0" smtClean="0"/>
              <a:t>3.Установление связей с наукой, привлечение ученых в качестве научных руководителей и консультантов. </a:t>
            </a:r>
          </a:p>
          <a:p>
            <a:pPr lvl="0" hangingPunct="0">
              <a:buNone/>
            </a:pPr>
            <a:endParaRPr lang="ru-RU" dirty="0" smtClean="0"/>
          </a:p>
          <a:p>
            <a:pPr lvl="0" hangingPunct="0">
              <a:buNone/>
            </a:pPr>
            <a:r>
              <a:rPr lang="ru-RU" dirty="0" smtClean="0"/>
              <a:t>4.Выявление потребностей в инновациях, определение их типа.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lvl="0" hangingPunct="0">
              <a:buNone/>
            </a:pPr>
            <a:r>
              <a:rPr lang="ru-RU" dirty="0" smtClean="0"/>
              <a:t>5.Выбор педагогами новшеств в соответствии со своими потребностями и с учетом интересов и склонностей учащихся. </a:t>
            </a:r>
          </a:p>
          <a:p>
            <a:pPr lvl="0" hangingPunct="0">
              <a:buNone/>
            </a:pPr>
            <a:r>
              <a:rPr lang="ru-RU" dirty="0" smtClean="0"/>
              <a:t>6.Прогнозирование возможных отклонений от цели, нежелательных препятствий и последствий. </a:t>
            </a:r>
          </a:p>
          <a:p>
            <a:pPr lvl="0" hangingPunct="0">
              <a:buNone/>
            </a:pPr>
            <a:r>
              <a:rPr lang="ru-RU" dirty="0" smtClean="0"/>
              <a:t>7.</a:t>
            </a:r>
            <a:r>
              <a:rPr lang="en-US" dirty="0" err="1" smtClean="0"/>
              <a:t>Повышение</a:t>
            </a:r>
            <a:r>
              <a:rPr lang="en-US" dirty="0" smtClean="0"/>
              <a:t> </a:t>
            </a:r>
            <a:r>
              <a:rPr lang="en-US" dirty="0" err="1" smtClean="0"/>
              <a:t>профессионализма</a:t>
            </a:r>
            <a:r>
              <a:rPr lang="en-US" dirty="0" smtClean="0"/>
              <a:t> </a:t>
            </a:r>
            <a:r>
              <a:rPr lang="en-US" dirty="0" err="1" smtClean="0"/>
              <a:t>администрации</a:t>
            </a:r>
            <a:r>
              <a:rPr lang="en-US" dirty="0" smtClean="0"/>
              <a:t> </a:t>
            </a:r>
            <a:r>
              <a:rPr lang="en-US" dirty="0" err="1" smtClean="0"/>
              <a:t>школы</a:t>
            </a:r>
            <a:r>
              <a:rPr lang="en-US" dirty="0" smtClean="0"/>
              <a:t>. </a:t>
            </a:r>
            <a:endParaRPr lang="ru-RU" dirty="0" smtClean="0"/>
          </a:p>
          <a:p>
            <a:pPr lvl="0" hangingPunct="0">
              <a:buNone/>
            </a:pPr>
            <a:endParaRPr lang="ru-RU" dirty="0" smtClean="0"/>
          </a:p>
          <a:p>
            <a:pPr lvl="0" hangingPunct="0">
              <a:buNone/>
            </a:pPr>
            <a:r>
              <a:rPr lang="ru-RU" dirty="0" smtClean="0"/>
              <a:t>8.Создание мотивации на достижение успеха.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572272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ts val="260"/>
              </a:lnSpc>
              <a:spcAft>
                <a:spcPts val="0"/>
              </a:spcAft>
            </a:pPr>
            <a:r>
              <a:rPr lang="en-US" dirty="0" smtClean="0">
                <a:latin typeface="Times New Roman"/>
                <a:ea typeface="Times New Roman"/>
                <a:cs typeface="Times New Roman"/>
              </a:rPr>
              <a:t> </a:t>
            </a:r>
            <a:endParaRPr lang="ru-RU" dirty="0" smtClean="0">
              <a:latin typeface="Calibri"/>
              <a:ea typeface="Times New Roman"/>
              <a:cs typeface="Times New Roman"/>
            </a:endParaRP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en-US" b="1" dirty="0" smtClean="0"/>
              <a:t>II</a:t>
            </a:r>
            <a:r>
              <a:rPr lang="ru-RU" b="1" dirty="0" smtClean="0"/>
              <a:t>. Организационный этап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 hangingPunct="0">
              <a:buNone/>
            </a:pPr>
            <a:r>
              <a:rPr lang="ru-RU" b="1" u="sng" dirty="0" smtClean="0"/>
              <a:t>Цель:</a:t>
            </a:r>
            <a:r>
              <a:rPr lang="ru-RU" b="1" dirty="0" smtClean="0"/>
              <a:t> </a:t>
            </a:r>
            <a:r>
              <a:rPr lang="ru-RU" dirty="0" smtClean="0"/>
              <a:t>усиление мотивационной готовности, обеспечение теоретической готовности педагогического коллектива к освоению новшеств.</a:t>
            </a:r>
          </a:p>
          <a:p>
            <a:pPr>
              <a:buNone/>
            </a:pPr>
            <a:r>
              <a:rPr lang="en-US" b="1" u="sng" dirty="0" err="1" smtClean="0"/>
              <a:t>Содержание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деятельности</a:t>
            </a:r>
            <a:r>
              <a:rPr lang="en-US" b="1" dirty="0" smtClean="0"/>
              <a:t>:</a:t>
            </a:r>
            <a:endParaRPr lang="ru-RU" b="1" dirty="0" smtClean="0"/>
          </a:p>
          <a:p>
            <a:pPr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pPr lvl="0" hangingPunct="0">
              <a:buNone/>
            </a:pPr>
            <a:r>
              <a:rPr lang="ru-RU" dirty="0" smtClean="0"/>
              <a:t>1.Внесение изменений в структуру методической деятельности: </a:t>
            </a:r>
          </a:p>
          <a:p>
            <a:pPr hangingPunct="0">
              <a:buNone/>
            </a:pPr>
            <a:r>
              <a:rPr lang="ru-RU" dirty="0" smtClean="0"/>
              <a:t>-создание временных творческих коллективов; </a:t>
            </a:r>
          </a:p>
          <a:p>
            <a:pPr>
              <a:buNone/>
            </a:pPr>
            <a:r>
              <a:rPr lang="ru-RU" dirty="0" smtClean="0"/>
              <a:t> -преобразование методического совета в научно-методический.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lvl="0" hangingPunct="0">
              <a:buNone/>
            </a:pPr>
            <a:r>
              <a:rPr lang="ru-RU" dirty="0" smtClean="0"/>
              <a:t>2.Пополнение учителями базовых научных и методических знаний (продолжение работы школьных психолого-педагогических семинаров).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hangingPunct="0">
              <a:buNone/>
            </a:pPr>
            <a:r>
              <a:rPr lang="ru-RU" dirty="0" smtClean="0"/>
              <a:t>3.Развитие исследовательских умений учителей (организация постоянно действующего семинара “Теория и практика инноваций”). </a:t>
            </a:r>
          </a:p>
          <a:p>
            <a:pPr hangingPunct="0">
              <a:buNone/>
            </a:pPr>
            <a:endParaRPr lang="ru-RU" dirty="0" smtClean="0"/>
          </a:p>
          <a:p>
            <a:pPr hangingPunct="0">
              <a:buNone/>
            </a:pPr>
            <a:r>
              <a:rPr lang="ru-RU" dirty="0" smtClean="0"/>
              <a:t>4.Изменение характера взаимодействия учителей с учеными: дополнение теоретических семинаров индивидуальными и групповыми консультациями.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hangingPunct="0">
              <a:buNone/>
            </a:pPr>
            <a:r>
              <a:rPr lang="ru-RU" dirty="0" smtClean="0"/>
              <a:t>5.Разработка положения о стимулировании труда педагогических работников школы. </a:t>
            </a:r>
          </a:p>
          <a:p>
            <a:pPr hangingPunct="0">
              <a:buNone/>
            </a:pPr>
            <a:endParaRPr lang="ru-RU" dirty="0" smtClean="0"/>
          </a:p>
          <a:p>
            <a:pPr hangingPunct="0">
              <a:buNone/>
            </a:pPr>
            <a:r>
              <a:rPr lang="ru-RU" dirty="0" smtClean="0"/>
              <a:t>6.Организация взаимодействия уроков, круглых столов, защит программ, творческих отчетов и т. д.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572272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ts val="260"/>
              </a:lnSpc>
              <a:spcAft>
                <a:spcPts val="0"/>
              </a:spcAft>
            </a:pPr>
            <a:r>
              <a:rPr lang="en-US" dirty="0" smtClean="0">
                <a:latin typeface="Times New Roman"/>
                <a:ea typeface="Times New Roman"/>
                <a:cs typeface="Times New Roman"/>
              </a:rPr>
              <a:t> </a:t>
            </a:r>
            <a:endParaRPr lang="ru-RU" dirty="0" smtClean="0">
              <a:latin typeface="Calibri"/>
              <a:ea typeface="Times New Roman"/>
              <a:cs typeface="Times New Roman"/>
            </a:endParaRP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en-US" b="1" dirty="0" smtClean="0"/>
              <a:t>III</a:t>
            </a:r>
            <a:r>
              <a:rPr lang="ru-RU" b="1" dirty="0" smtClean="0"/>
              <a:t>. Практический этап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 hangingPunct="0">
              <a:buNone/>
            </a:pPr>
            <a:r>
              <a:rPr lang="ru-RU" b="1" u="sng" dirty="0" smtClean="0"/>
              <a:t>Цель</a:t>
            </a:r>
            <a:r>
              <a:rPr lang="ru-RU" dirty="0" smtClean="0"/>
              <a:t>: обеспечение практической готовности педагогического коллектива к освоению новшеств.</a:t>
            </a:r>
          </a:p>
          <a:p>
            <a:pPr>
              <a:buNone/>
            </a:pPr>
            <a:r>
              <a:rPr lang="ru-RU" b="1" u="sng" dirty="0" smtClean="0"/>
              <a:t>Содержание деятельности:</a:t>
            </a:r>
            <a:endParaRPr lang="ru-RU" b="1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 hangingPunct="0">
              <a:buNone/>
            </a:pPr>
            <a:r>
              <a:rPr lang="ru-RU" dirty="0" smtClean="0"/>
              <a:t>1.Промежуточная диагностика уровня инновационного потенциала педагогического коллектива. </a:t>
            </a:r>
          </a:p>
          <a:p>
            <a:pPr hangingPunct="0">
              <a:buNone/>
            </a:pPr>
            <a:endParaRPr lang="ru-RU" dirty="0" smtClean="0"/>
          </a:p>
          <a:p>
            <a:pPr hangingPunct="0">
              <a:buNone/>
            </a:pPr>
            <a:r>
              <a:rPr lang="ru-RU" dirty="0" smtClean="0"/>
              <a:t>2.Совершенствование системы научно-методической работы, организация ее на трех уровнях: </a:t>
            </a:r>
          </a:p>
          <a:p>
            <a:pPr hangingPunct="0">
              <a:buNone/>
            </a:pPr>
            <a:r>
              <a:rPr lang="ru-RU" dirty="0" smtClean="0"/>
              <a:t>-первый – традиционная деятельность методических объединений; </a:t>
            </a:r>
          </a:p>
          <a:p>
            <a:pPr hangingPunct="0">
              <a:buNone/>
            </a:pPr>
            <a:r>
              <a:rPr lang="ru-RU" dirty="0" smtClean="0"/>
              <a:t>-второй – временные творческие коллективы; </a:t>
            </a:r>
          </a:p>
          <a:p>
            <a:pPr hangingPunct="0">
              <a:buNone/>
            </a:pPr>
            <a:r>
              <a:rPr lang="ru-RU" dirty="0" smtClean="0"/>
              <a:t>-третий – творческие лаборатории. </a:t>
            </a:r>
          </a:p>
          <a:p>
            <a:pPr hangingPunct="0">
              <a:buNone/>
            </a:pPr>
            <a:r>
              <a:rPr lang="ru-RU" dirty="0" smtClean="0"/>
              <a:t>3.Создание </a:t>
            </a:r>
            <a:r>
              <a:rPr lang="ru-RU" dirty="0" err="1" smtClean="0"/>
              <a:t>внутришкольной</a:t>
            </a:r>
            <a:r>
              <a:rPr lang="ru-RU" dirty="0" smtClean="0"/>
              <a:t> системы повышения квалификации (теоретические семинары, деловые игры, практикумы, творческие группы и т. д.).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hangingPunct="0">
              <a:buNone/>
            </a:pPr>
            <a:r>
              <a:rPr lang="ru-RU" dirty="0" smtClean="0"/>
              <a:t>4.Изменение характера нововведений: от локальных до комплексных, касающихся всех сторон деятельности школы: содержания образования, технологий обучения, воспитания и развития учащихся, организации УВП и т. д.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lvl="0" hangingPunct="0">
              <a:buNone/>
            </a:pPr>
            <a:r>
              <a:rPr lang="ru-RU" dirty="0" smtClean="0"/>
              <a:t>5.Совершенствование структуры управления в условиях работы в инновационном режиме, активное участие педагогов и принятие управленческих решений.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lvl="0" hangingPunct="0">
              <a:buNone/>
            </a:pPr>
            <a:r>
              <a:rPr lang="ru-RU" dirty="0" smtClean="0"/>
              <a:t>6.Акцент в деятельности научно-методической службы на обучение учителей организации научно-методического эксперимента, совершенствование исследовательских умений и навыков.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lvl="0" hangingPunct="0">
              <a:buNone/>
            </a:pPr>
            <a:r>
              <a:rPr lang="ru-RU" dirty="0" smtClean="0"/>
              <a:t>7.Разработка учителями авторских программ, учебных курсов, специальных семинаров. </a:t>
            </a:r>
          </a:p>
          <a:p>
            <a:pPr lvl="0" hangingPunct="0">
              <a:buNone/>
            </a:pPr>
            <a:endParaRPr lang="ru-RU" dirty="0" smtClean="0"/>
          </a:p>
          <a:p>
            <a:pPr lvl="0" hangingPunct="0">
              <a:buNone/>
            </a:pPr>
            <a:r>
              <a:rPr lang="ru-RU" dirty="0" smtClean="0"/>
              <a:t>8.Активное участие педагогов в методической работе на уровне территории: </a:t>
            </a:r>
          </a:p>
          <a:p>
            <a:pPr hangingPunct="0">
              <a:buNone/>
            </a:pPr>
            <a:r>
              <a:rPr lang="ru-RU" dirty="0" smtClean="0"/>
              <a:t>-работа в составе творческих лабораторий; работа в составе проблемно-практических групп; </a:t>
            </a:r>
          </a:p>
          <a:p>
            <a:pPr>
              <a:buNone/>
            </a:pPr>
            <a:r>
              <a:rPr lang="ru-RU" dirty="0" smtClean="0"/>
              <a:t> -участие в работе научно-практических конференций; обобщение опыта своей работы в виде публикаций; </a:t>
            </a:r>
          </a:p>
          <a:p>
            <a:pPr hangingPunct="0">
              <a:buNone/>
            </a:pPr>
            <a:r>
              <a:rPr lang="ru-RU" dirty="0" smtClean="0"/>
              <a:t>-участие в выставках материалов передового педагогического опыта. 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472518" cy="6572272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ts val="260"/>
              </a:lnSpc>
              <a:spcAft>
                <a:spcPts val="0"/>
              </a:spcAft>
            </a:pPr>
            <a:r>
              <a:rPr lang="en-US" dirty="0" smtClean="0">
                <a:latin typeface="Times New Roman"/>
                <a:ea typeface="Times New Roman"/>
                <a:cs typeface="Times New Roman"/>
              </a:rPr>
              <a:t> </a:t>
            </a:r>
            <a:endParaRPr lang="ru-RU" dirty="0" smtClean="0">
              <a:latin typeface="Calibri"/>
              <a:ea typeface="Times New Roman"/>
              <a:cs typeface="Times New Roman"/>
            </a:endParaRP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en-US" b="1" dirty="0" smtClean="0"/>
              <a:t>IV</a:t>
            </a:r>
            <a:r>
              <a:rPr lang="ru-RU" b="1" dirty="0" smtClean="0"/>
              <a:t>. Контрольно-оценочный этап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 hangingPunct="0">
              <a:buNone/>
            </a:pPr>
            <a:r>
              <a:rPr lang="ru-RU" b="1" dirty="0" smtClean="0"/>
              <a:t>Цель: </a:t>
            </a:r>
            <a:r>
              <a:rPr lang="ru-RU" dirty="0" smtClean="0"/>
              <a:t>выявление рассогласования между желаемым и реальным уровнями инновационного потенциала педагогического коллектива. </a:t>
            </a:r>
          </a:p>
          <a:p>
            <a:pPr hangingPunct="0">
              <a:buNone/>
            </a:pPr>
            <a:r>
              <a:rPr lang="en-US" b="1" dirty="0" err="1" smtClean="0"/>
              <a:t>Содержание</a:t>
            </a:r>
            <a:r>
              <a:rPr lang="en-US" b="1" dirty="0" smtClean="0"/>
              <a:t> </a:t>
            </a:r>
            <a:r>
              <a:rPr lang="en-US" b="1" dirty="0" err="1" smtClean="0"/>
              <a:t>деятельности</a:t>
            </a:r>
            <a:r>
              <a:rPr lang="en-US" b="1" dirty="0" smtClean="0"/>
              <a:t>:</a:t>
            </a:r>
            <a:endParaRPr lang="ru-RU" b="1" dirty="0" smtClean="0"/>
          </a:p>
          <a:p>
            <a:pPr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pPr lvl="0" hangingPunct="0">
              <a:buNone/>
            </a:pPr>
            <a:r>
              <a:rPr lang="ru-RU" dirty="0" smtClean="0"/>
              <a:t>1.Диагностика уровня инновационного потенциала педагогического коллектива. </a:t>
            </a:r>
          </a:p>
          <a:p>
            <a:pPr hangingPunct="0">
              <a:buNone/>
            </a:pPr>
            <a:r>
              <a:rPr lang="ru-RU" dirty="0" smtClean="0"/>
              <a:t>2.Оценка в системе показателей: </a:t>
            </a:r>
          </a:p>
          <a:p>
            <a:pPr hangingPunct="0">
              <a:buNone/>
            </a:pPr>
            <a:r>
              <a:rPr lang="ru-RU" dirty="0" smtClean="0"/>
              <a:t>-восприимчивость педагогов к новому; подготовленность к освоению новшеств; </a:t>
            </a:r>
          </a:p>
          <a:p>
            <a:pPr hangingPunct="0">
              <a:buNone/>
            </a:pPr>
            <a:r>
              <a:rPr lang="ru-RU" dirty="0" smtClean="0"/>
              <a:t>-степень новаторства педагогического коллектива;</a:t>
            </a:r>
          </a:p>
          <a:p>
            <a:pPr hangingPunct="0">
              <a:buNone/>
            </a:pPr>
            <a:r>
              <a:rPr lang="ru-RU" dirty="0" smtClean="0"/>
              <a:t>-степень творческой активности; развитость коммуникативных связей. </a:t>
            </a:r>
          </a:p>
          <a:p>
            <a:pPr>
              <a:buNone/>
            </a:pPr>
            <a:r>
              <a:rPr lang="ru-RU" dirty="0" smtClean="0"/>
              <a:t> 3.Установление причин рассогласования между желаемыми и реальными уровнями инновационных потенциалов. </a:t>
            </a:r>
          </a:p>
          <a:p>
            <a:pPr lvl="0" hangingPunct="0">
              <a:buNone/>
            </a:pPr>
            <a:r>
              <a:rPr lang="ru-RU" dirty="0" smtClean="0"/>
              <a:t>4.Составление программы деятельности педагогического коллектива по дальнейшему развитию инновационного потенциала. </a:t>
            </a:r>
          </a:p>
          <a:p>
            <a:pPr hangingPunct="0">
              <a:buNone/>
            </a:pPr>
            <a:r>
              <a:rPr lang="ru-RU" dirty="0" smtClean="0"/>
              <a:t>5.Эффективность деятельности педагогического коллектива по развитию инновационного потенциала будет достигнута, если конструировать ее как динамический процесс, характеризующийся преемственностью его этапов в соответствии с содержанием, формами и методами работы, нацеленными на развитие ИППК школы: </a:t>
            </a:r>
          </a:p>
          <a:p>
            <a:pPr hangingPunct="0">
              <a:buNone/>
            </a:pPr>
            <a:r>
              <a:rPr lang="ru-RU" dirty="0" smtClean="0"/>
              <a:t>-последовательно развивать восприимчивость педагогов к новшествам; </a:t>
            </a:r>
          </a:p>
          <a:p>
            <a:pPr hangingPunct="0">
              <a:buNone/>
            </a:pPr>
            <a:r>
              <a:rPr lang="ru-RU" dirty="0" smtClean="0"/>
              <a:t>-обеспечивать их подготовленность к освоению новшеств; </a:t>
            </a:r>
          </a:p>
          <a:p>
            <a:pPr hangingPunct="0">
              <a:buNone/>
            </a:pPr>
            <a:r>
              <a:rPr lang="ru-RU" dirty="0" smtClean="0"/>
              <a:t>-повышать уровень новаторства и творческой активности учителей в школьном коллективе; </a:t>
            </a:r>
          </a:p>
          <a:p>
            <a:pPr hangingPunct="0">
              <a:buNone/>
            </a:pPr>
            <a:r>
              <a:rPr lang="ru-RU" dirty="0" smtClean="0"/>
              <a:t>-обеспечивать психолого-педагогические и организационно-педагогические условия развития ИППК школы.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572272"/>
          </a:xfrm>
        </p:spPr>
        <p:txBody>
          <a:bodyPr>
            <a:normAutofit/>
          </a:bodyPr>
          <a:lstStyle/>
          <a:p>
            <a:pPr>
              <a:lnSpc>
                <a:spcPts val="260"/>
              </a:lnSpc>
              <a:spcAft>
                <a:spcPts val="0"/>
              </a:spcAft>
            </a:pPr>
            <a:r>
              <a:rPr lang="en-US" dirty="0" smtClean="0">
                <a:latin typeface="Times New Roman"/>
                <a:ea typeface="Times New Roman"/>
                <a:cs typeface="Times New Roman"/>
              </a:rPr>
              <a:t> </a:t>
            </a:r>
            <a:endParaRPr lang="ru-RU" dirty="0" smtClean="0">
              <a:latin typeface="Calibri"/>
              <a:ea typeface="Times New Roman"/>
              <a:cs typeface="Times New Roman"/>
            </a:endParaRPr>
          </a:p>
          <a:p>
            <a:pPr>
              <a:buNone/>
            </a:pPr>
            <a:endParaRPr lang="ru-RU" b="1" dirty="0" smtClean="0"/>
          </a:p>
          <a:p>
            <a:pPr hangingPunct="0">
              <a:buNone/>
            </a:pPr>
            <a:r>
              <a:rPr lang="ru-RU" b="1" dirty="0" smtClean="0"/>
              <a:t> Диагностика инновационного потенциала педагогического коллектива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 lvl="0" hangingPunct="0">
              <a:buNone/>
            </a:pPr>
            <a:r>
              <a:rPr lang="ru-RU" dirty="0" smtClean="0"/>
              <a:t>1.Анкета «Восприимчивость педагогов к новому» </a:t>
            </a:r>
          </a:p>
          <a:p>
            <a:pPr hangingPunct="0">
              <a:buNone/>
            </a:pPr>
            <a:r>
              <a:rPr lang="en-US" dirty="0" smtClean="0"/>
              <a:t>2. </a:t>
            </a:r>
            <a:r>
              <a:rPr lang="en-US" dirty="0" err="1" smtClean="0"/>
              <a:t>Информационная</a:t>
            </a:r>
            <a:r>
              <a:rPr lang="en-US" dirty="0" smtClean="0"/>
              <a:t> </a:t>
            </a:r>
            <a:r>
              <a:rPr lang="en-US" dirty="0" err="1" smtClean="0"/>
              <a:t>готовность</a:t>
            </a:r>
            <a:r>
              <a:rPr lang="en-US" dirty="0" smtClean="0"/>
              <a:t> </a:t>
            </a:r>
            <a:r>
              <a:rPr lang="en-US" dirty="0" err="1" smtClean="0"/>
              <a:t>педагогического</a:t>
            </a:r>
            <a:r>
              <a:rPr lang="en-US" dirty="0" smtClean="0"/>
              <a:t> </a:t>
            </a:r>
            <a:r>
              <a:rPr lang="en-US" dirty="0" err="1" smtClean="0"/>
              <a:t>коллектива</a:t>
            </a:r>
            <a:r>
              <a:rPr lang="en-US" dirty="0" smtClean="0"/>
              <a:t> </a:t>
            </a:r>
            <a:endParaRPr lang="ru-RU" dirty="0" smtClean="0"/>
          </a:p>
          <a:p>
            <a:pPr hangingPunct="0">
              <a:buNone/>
            </a:pPr>
            <a:r>
              <a:rPr lang="ru-RU" dirty="0" smtClean="0"/>
              <a:t>3. Мотивационная готовность педагогического коллектива к освоению новшеств </a:t>
            </a:r>
          </a:p>
          <a:p>
            <a:pPr hangingPunct="0">
              <a:buNone/>
            </a:pPr>
            <a:r>
              <a:rPr lang="ru-RU" dirty="0" smtClean="0"/>
              <a:t>4. </a:t>
            </a:r>
            <a:r>
              <a:rPr lang="ru-RU" dirty="0" err="1" smtClean="0"/>
              <a:t>Антиинновационные</a:t>
            </a:r>
            <a:r>
              <a:rPr lang="ru-RU" dirty="0" smtClean="0"/>
              <a:t> барьеры учителей, препятствующие освоению инноваций </a:t>
            </a:r>
          </a:p>
          <a:p>
            <a:pPr lvl="0" hangingPunct="0">
              <a:buNone/>
            </a:pPr>
            <a:r>
              <a:rPr lang="ru-RU" dirty="0" smtClean="0"/>
              <a:t>5. Уровень новаторства учителей в школьном коллективе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3970784" cy="4434840"/>
          </a:xfrm>
        </p:spPr>
        <p:txBody>
          <a:bodyPr>
            <a:normAutofit/>
          </a:bodyPr>
          <a:lstStyle/>
          <a:p>
            <a:pPr>
              <a:lnSpc>
                <a:spcPts val="260"/>
              </a:lnSpc>
              <a:spcAft>
                <a:spcPts val="0"/>
              </a:spcAft>
            </a:pPr>
            <a:r>
              <a:rPr lang="en-US" dirty="0" smtClean="0">
                <a:latin typeface="Times New Roman"/>
                <a:ea typeface="Times New Roman"/>
                <a:cs typeface="Times New Roman"/>
              </a:rPr>
              <a:t> </a:t>
            </a:r>
            <a:endParaRPr lang="ru-RU" dirty="0" smtClean="0">
              <a:latin typeface="Calibri"/>
              <a:ea typeface="Times New Roman"/>
              <a:cs typeface="Times New Roman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tx2"/>
                </a:solidFill>
              </a:rPr>
              <a:t>ВСЕМ        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2"/>
                </a:solidFill>
              </a:rPr>
              <a:t>УСПЕХОВ 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                    В ИННОВАЦИОННЫХ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2"/>
                </a:solidFill>
              </a:rPr>
              <a:t>                                                                      </a:t>
            </a:r>
            <a:r>
              <a:rPr lang="ru-RU" b="1" dirty="0" smtClean="0">
                <a:solidFill>
                  <a:schemeClr val="tx2"/>
                </a:solidFill>
              </a:rPr>
              <a:t>ПРОЕКТАХ!!!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548680"/>
            <a:ext cx="4355975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187</TotalTime>
  <Words>78</Words>
  <Application>Microsoft Office PowerPoint</Application>
  <PresentationFormat>Экран (4:3)</PresentationFormat>
  <Paragraphs>110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Программа деятельности педагогического коллектива по развитию инновационного потенциала  </vt:lpstr>
      <vt:lpstr>Программа развития инновационного потенциала педагогического коллектива (ИППК) является механизмом, обеспечивающим эффективность функций управленческой деятельности. Результатами ее реализации в практике работы школы являются: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 «Паразитизм»</dc:title>
  <dc:creator>ульяна</dc:creator>
  <cp:lastModifiedBy>user</cp:lastModifiedBy>
  <cp:revision>21</cp:revision>
  <dcterms:created xsi:type="dcterms:W3CDTF">2015-05-24T16:36:23Z</dcterms:created>
  <dcterms:modified xsi:type="dcterms:W3CDTF">2016-02-19T11:38:57Z</dcterms:modified>
</cp:coreProperties>
</file>